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52"/>
  </p:notesMasterIdLst>
  <p:sldIdLst>
    <p:sldId id="269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271" r:id="rId19"/>
    <p:sldId id="272" r:id="rId20"/>
    <p:sldId id="274" r:id="rId21"/>
    <p:sldId id="277" r:id="rId22"/>
    <p:sldId id="302" r:id="rId23"/>
    <p:sldId id="280" r:id="rId24"/>
    <p:sldId id="278" r:id="rId25"/>
    <p:sldId id="281" r:id="rId26"/>
    <p:sldId id="299" r:id="rId27"/>
    <p:sldId id="300" r:id="rId28"/>
    <p:sldId id="273" r:id="rId29"/>
    <p:sldId id="285" r:id="rId30"/>
    <p:sldId id="303" r:id="rId31"/>
    <p:sldId id="304" r:id="rId32"/>
    <p:sldId id="287" r:id="rId33"/>
    <p:sldId id="289" r:id="rId34"/>
    <p:sldId id="292" r:id="rId35"/>
    <p:sldId id="293" r:id="rId36"/>
    <p:sldId id="29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30" autoAdjust="0"/>
  </p:normalViewPr>
  <p:slideViewPr>
    <p:cSldViewPr snapToGrid="0" snapToObjects="1">
      <p:cViewPr varScale="1">
        <p:scale>
          <a:sx n="85" d="100"/>
          <a:sy n="85" d="100"/>
        </p:scale>
        <p:origin x="-11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tags" Target="tags/tag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549E-569A-894B-80E3-622C82A34259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2C613-618F-414B-8718-A48CF4160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2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7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80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7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91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Exposure to cigarette smoke causes intrastrand crosslinks in proliferating cells of the esophagus. What is the most likely route of repair?</a:t>
            </a:r>
          </a:p>
          <a:p>
            <a:r>
              <a:rPr lang="en-US" smtClean="0"/>
              <a:t>https://www.polleverywhere.com/multiple_choice_polls/AO5AsqLMjJZvHSP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15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72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1D9C458-6E06-0647-9E50-E0B3F1093CF6}" type="slidenum">
              <a:rPr lang="en-US" sz="1200" b="0"/>
              <a:pPr/>
              <a:t>18</a:t>
            </a:fld>
            <a:endParaRPr lang="en-US" sz="1200" b="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CD99341-CACD-604F-B2F3-FD506AD2EEAC}" type="slidenum">
              <a:rPr lang="en-US" sz="1200" b="0"/>
              <a:pPr/>
              <a:t>19</a:t>
            </a:fld>
            <a:endParaRPr lang="en-US" sz="1200" b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7407BCE-464C-7947-BE9B-E0C7FA6AD0A4}" type="slidenum">
              <a:rPr lang="en-US" sz="1200" b="0"/>
              <a:pPr/>
              <a:t>20</a:t>
            </a:fld>
            <a:endParaRPr lang="en-US" sz="1200" b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7407BCE-464C-7947-BE9B-E0C7FA6AD0A4}" type="slidenum">
              <a:rPr lang="en-US" sz="1200" b="0"/>
              <a:pPr/>
              <a:t>21</a:t>
            </a:fld>
            <a:endParaRPr lang="en-US" sz="1200" b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25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D684CF1-FDD7-B34D-907F-936B311A6075}" type="slidenum">
              <a:rPr lang="en-US" sz="1200" b="0"/>
              <a:pPr/>
              <a:t>22</a:t>
            </a:fld>
            <a:endParaRPr lang="en-US" sz="1200" b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870E148-D9E2-BC4B-B90D-9979786164E1}" type="slidenum">
              <a:rPr lang="en-US" sz="1200" b="0"/>
              <a:pPr/>
              <a:t>23</a:t>
            </a:fld>
            <a:endParaRPr lang="en-US" sz="12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8060748-BB7A-4246-8072-C96220134298}" type="slidenum">
              <a:rPr lang="en-US" sz="1200" b="0"/>
              <a:pPr/>
              <a:t>24</a:t>
            </a:fld>
            <a:endParaRPr lang="en-US" sz="1200" b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D684CF1-FDD7-B34D-907F-936B311A6075}" type="slidenum">
              <a:rPr lang="en-US" sz="1200" b="0"/>
              <a:pPr/>
              <a:t>25</a:t>
            </a:fld>
            <a:endParaRPr lang="en-US" sz="1200" b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DAD184A-E0B0-6848-88C9-2D0E3F13E96D}" type="slidenum">
              <a:rPr lang="en-US" sz="1200" b="0"/>
              <a:pPr/>
              <a:t>26</a:t>
            </a:fld>
            <a:endParaRPr lang="en-U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DAD184A-E0B0-6848-88C9-2D0E3F13E96D}" type="slidenum">
              <a:rPr lang="en-US" sz="1200" b="0"/>
              <a:pPr/>
              <a:t>27</a:t>
            </a:fld>
            <a:endParaRPr lang="en-US" sz="12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FD10D0D-3968-5045-9FC9-259C03C709A8}" type="slidenum">
              <a:rPr lang="en-US" sz="1200" b="0"/>
              <a:pPr/>
              <a:t>28</a:t>
            </a:fld>
            <a:endParaRPr lang="en-US" sz="1200" b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FD10D0D-3968-5045-9FC9-259C03C709A8}" type="slidenum">
              <a:rPr lang="en-US" sz="1200" b="0"/>
              <a:pPr/>
              <a:t>29</a:t>
            </a:fld>
            <a:endParaRPr lang="en-US" sz="1200" b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98C1785-CDD3-FC4F-B841-3168D47758CE}" type="slidenum">
              <a:rPr lang="en-US" sz="1200" b="0"/>
              <a:pPr/>
              <a:t>31</a:t>
            </a:fld>
            <a:endParaRPr lang="en-US" sz="1200" b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7989362-C54E-984F-8F51-822849578C48}" type="slidenum">
              <a:rPr lang="en-US" sz="1200" b="0"/>
              <a:pPr/>
              <a:t>32</a:t>
            </a:fld>
            <a:endParaRPr lang="en-US" sz="1200" b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29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5AC3FE7-BEC1-4843-A8BD-1061BEE8C2A5}" type="slidenum">
              <a:rPr lang="en-US" sz="1200" b="0"/>
              <a:pPr/>
              <a:t>33</a:t>
            </a:fld>
            <a:endParaRPr lang="en-US" sz="1200" b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C4409B8-05B0-7A40-9BCF-9AF676F41A1F}" type="slidenum">
              <a:rPr lang="en-US" sz="1200" b="0"/>
              <a:pPr/>
              <a:t>34</a:t>
            </a:fld>
            <a:endParaRPr lang="en-US" sz="1200" b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A523D38-ABE3-EB41-B056-867DE3849D96}" type="slidenum">
              <a:rPr lang="en-US" sz="1200" b="0"/>
              <a:pPr/>
              <a:t>35</a:t>
            </a:fld>
            <a:endParaRPr lang="en-US" sz="1200" b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37963EE-CD07-F549-8FFF-E91F212454F9}" type="slidenum">
              <a:rPr lang="en-US" sz="1200" b="0"/>
              <a:pPr/>
              <a:t>37</a:t>
            </a:fld>
            <a:endParaRPr lang="en-US" sz="1200" b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25197B3-0A85-8F4C-8E4C-AA0634EC4926}" type="slidenum">
              <a:rPr lang="en-US" sz="1200" b="0"/>
              <a:pPr/>
              <a:t>38</a:t>
            </a:fld>
            <a:endParaRPr lang="en-US" sz="1200" b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16CE229-CA01-CA4E-99A8-3DD8B2628633}" type="slidenum">
              <a:rPr lang="en-US" sz="1200" b="0"/>
              <a:pPr/>
              <a:t>40</a:t>
            </a:fld>
            <a:endParaRPr lang="en-US" sz="1200" b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021AB52-471E-9142-B4A6-3946F641180E}" type="slidenum">
              <a:rPr lang="en-US" sz="1200" b="0"/>
              <a:pPr/>
              <a:t>41</a:t>
            </a:fld>
            <a:endParaRPr lang="en-US" sz="1200" b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021AB52-471E-9142-B4A6-3946F641180E}" type="slidenum">
              <a:rPr lang="en-US" sz="1200" b="0"/>
              <a:pPr/>
              <a:t>42</a:t>
            </a:fld>
            <a:endParaRPr lang="en-US" sz="1200" b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021AB52-471E-9142-B4A6-3946F641180E}" type="slidenum">
              <a:rPr lang="en-US" sz="1200" b="0"/>
              <a:pPr/>
              <a:t>43</a:t>
            </a:fld>
            <a:endParaRPr lang="en-US" sz="1200" b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A62A04F-115C-AC43-8903-9F7E1AF4F541}" type="slidenum">
              <a:rPr lang="en-US" sz="1200" b="0"/>
              <a:pPr/>
              <a:t>46</a:t>
            </a:fld>
            <a:endParaRPr lang="en-US" sz="1200" b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6BC4B90-A4C2-F74E-A4B1-B06ED4CE1DE7}" type="slidenum">
              <a:rPr lang="en-US" sz="1200" b="0"/>
              <a:pPr/>
              <a:t>5</a:t>
            </a:fld>
            <a:endParaRPr lang="en-US" sz="1200" b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9630233-2258-8E4D-99B8-7C2830ACDDAB}" type="slidenum">
              <a:rPr lang="en-US" sz="1200" b="0"/>
              <a:pPr/>
              <a:t>6</a:t>
            </a:fld>
            <a:endParaRPr lang="en-US" sz="1200" b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E0284C2-4904-164B-8B2D-20FB636FEF32}" type="slidenum">
              <a:rPr lang="en-US" sz="1200" b="0"/>
              <a:pPr/>
              <a:t>7</a:t>
            </a:fld>
            <a:endParaRPr lang="en-US" sz="1200" b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2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F9532FD-AC36-D549-8750-FD18773C5FD7}" type="slidenum">
              <a:rPr lang="en-US" sz="1200" b="0"/>
              <a:pPr/>
              <a:t>9</a:t>
            </a:fld>
            <a:endParaRPr lang="en-US" sz="1200" b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type of DNA damage will your sunny excursion most likely expose you to?</a:t>
            </a:r>
          </a:p>
          <a:p>
            <a:r>
              <a:rPr lang="en-US" smtClean="0"/>
              <a:t>https://www.polleverywhere.com/multiple_choice_polls/efLbKBel29ApcIo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7E084-C5F8-9444-BDE9-956C89F5CF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4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3704142-7888-D64E-AE8F-5F835B82AFEC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28C6364-5F31-B44F-9FFE-917ED373E8E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4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471" y="144934"/>
            <a:ext cx="8904941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Chapter 6 &amp; 7 Objectives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4471" y="1211734"/>
            <a:ext cx="8904941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Understand common types of DNA damage and how they are repaired</a:t>
            </a:r>
          </a:p>
          <a:p>
            <a:endParaRPr lang="en-US" dirty="0"/>
          </a:p>
          <a:p>
            <a:r>
              <a:rPr lang="en-US" dirty="0"/>
              <a:t>Be able to describe limitations to different DNA damage repair mechanisms</a:t>
            </a:r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---------------------------------------------------------------------------------------------</a:t>
            </a:r>
          </a:p>
          <a:p>
            <a:r>
              <a:rPr lang="en-US" dirty="0" smtClean="0"/>
              <a:t>Understand </a:t>
            </a:r>
            <a:r>
              <a:rPr lang="en-US" dirty="0" smtClean="0"/>
              <a:t>and be able to describe the key steps in transcription</a:t>
            </a:r>
          </a:p>
          <a:p>
            <a:endParaRPr lang="en-US" dirty="0"/>
          </a:p>
          <a:p>
            <a:r>
              <a:rPr lang="en-US" dirty="0" smtClean="0"/>
              <a:t>Understand and be able to describe 3 types of RNA processing: how they happen and what they are for</a:t>
            </a:r>
          </a:p>
          <a:p>
            <a:endParaRPr lang="en-US" dirty="0"/>
          </a:p>
          <a:p>
            <a:r>
              <a:rPr lang="en-US" dirty="0"/>
              <a:t>Understand how mRNA is decoded by the ribosome to synthesize protein</a:t>
            </a:r>
          </a:p>
          <a:p>
            <a:endParaRPr lang="en-US" dirty="0"/>
          </a:p>
          <a:p>
            <a:r>
              <a:rPr lang="en-US" dirty="0"/>
              <a:t>Appreciate how different RNA molecules cooperate in </a:t>
            </a:r>
            <a:r>
              <a:rPr lang="en-US" dirty="0" smtClean="0"/>
              <a:t>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8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.url=https://www.polleverywhere.com/multiple_choice_polls/efLbKBel29ApcIo" descr="6F757C65-ECF9-42B1-9233-034DF120063F.png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3" y="1598407"/>
            <a:ext cx="8045847" cy="5072016"/>
          </a:xfrm>
          <a:prstGeom prst="rect">
            <a:avLst/>
          </a:prstGeom>
        </p:spPr>
      </p:pic>
      <p:sp>
        <p:nvSpPr>
          <p:cNvPr id="5" name="TPQuestion"/>
          <p:cNvSpPr txBox="1">
            <a:spLocks/>
          </p:cNvSpPr>
          <p:nvPr/>
        </p:nvSpPr>
        <p:spPr>
          <a:xfrm>
            <a:off x="457200" y="370292"/>
            <a:ext cx="8229600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Calibri" charset="0"/>
                <a:ea typeface="MS PGothic" charset="0"/>
              </a:rPr>
              <a:t>It finally stops snowing and the sun comes out so you decide to take a study break outside. </a:t>
            </a:r>
            <a:endParaRPr lang="en-US" sz="3600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2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78" y="215914"/>
            <a:ext cx="8229600" cy="990600"/>
          </a:xfrm>
        </p:spPr>
        <p:txBody>
          <a:bodyPr/>
          <a:lstStyle/>
          <a:p>
            <a:r>
              <a:rPr lang="en-US" dirty="0" smtClean="0"/>
              <a:t>Common types of damage</a:t>
            </a:r>
            <a:endParaRPr lang="en-US" dirty="0"/>
          </a:p>
        </p:txBody>
      </p:sp>
      <p:pic>
        <p:nvPicPr>
          <p:cNvPr id="4" name="Picture 3" descr="nrg3729-i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2" y="2039674"/>
            <a:ext cx="7620000" cy="33401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127778" y="1850082"/>
            <a:ext cx="1331146" cy="1575218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95545" y="1835089"/>
            <a:ext cx="3553809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UV light can crosslink </a:t>
            </a:r>
            <a:r>
              <a:rPr lang="en-US" dirty="0" err="1" smtClean="0"/>
              <a:t>pyrimidines</a:t>
            </a:r>
            <a:r>
              <a:rPr lang="en-US" dirty="0" smtClean="0"/>
              <a:t> like thymidine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68759" y="5556293"/>
            <a:ext cx="4042289" cy="923330"/>
          </a:xfrm>
          <a:prstGeom prst="rect">
            <a:avLst/>
          </a:prstGeom>
          <a:solidFill>
            <a:srgbClr val="FFFFFF"/>
          </a:solidFill>
          <a:ln w="57150" cmpd="sng"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Other damage need to be removed from BOTH strands </a:t>
            </a:r>
            <a:r>
              <a:rPr lang="en-US" dirty="0" smtClean="0">
                <a:sym typeface="Wingdings"/>
              </a:rPr>
              <a:t> generate double strand breaks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072904" y="2002481"/>
            <a:ext cx="2598494" cy="3252552"/>
          </a:xfrm>
          <a:prstGeom prst="ellipse">
            <a:avLst/>
          </a:prstGeom>
          <a:noFill/>
          <a:ln w="381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4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Double strand breaks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4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Repair pathway depends on cell cycle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684448"/>
            <a:ext cx="8229600" cy="7925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ym typeface="Wingdings"/>
              </a:rPr>
              <a:t>Homologous recombination  lossless repair</a:t>
            </a:r>
            <a:r>
              <a:rPr lang="en-US" dirty="0" smtClean="0"/>
              <a:t> </a:t>
            </a:r>
          </a:p>
          <a:p>
            <a:r>
              <a:rPr lang="en-US" dirty="0"/>
              <a:t>Non-homologous end joining </a:t>
            </a:r>
            <a:r>
              <a:rPr lang="en-US" dirty="0">
                <a:sym typeface="Wingdings"/>
              </a:rPr>
              <a:t> loss of </a:t>
            </a:r>
            <a:r>
              <a:rPr lang="en-US" dirty="0" smtClean="0">
                <a:sym typeface="Wingdings"/>
              </a:rPr>
              <a:t>bases</a:t>
            </a:r>
            <a:endParaRPr lang="en-US" dirty="0">
              <a:sym typeface="Wingdings"/>
            </a:endParaRPr>
          </a:p>
        </p:txBody>
      </p:sp>
      <p:pic>
        <p:nvPicPr>
          <p:cNvPr id="5" name="Picture 4" descr="nrc3352-f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60" b="46754"/>
          <a:stretch/>
        </p:blipFill>
        <p:spPr>
          <a:xfrm>
            <a:off x="595650" y="1524000"/>
            <a:ext cx="5119823" cy="40256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9766" y="2932934"/>
            <a:ext cx="4021999" cy="26166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3" descr="image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5" t="2813" r="72155" b="55337"/>
          <a:stretch/>
        </p:blipFill>
        <p:spPr>
          <a:xfrm>
            <a:off x="5261864" y="2442824"/>
            <a:ext cx="1920278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78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figure 6-30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r="-99" b="10543"/>
          <a:stretch/>
        </p:blipFill>
        <p:spPr bwMode="auto">
          <a:xfrm>
            <a:off x="4553604" y="951625"/>
            <a:ext cx="4594839" cy="59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35" y="155446"/>
            <a:ext cx="8229600" cy="990600"/>
          </a:xfrm>
        </p:spPr>
        <p:txBody>
          <a:bodyPr/>
          <a:lstStyle/>
          <a:p>
            <a:r>
              <a:rPr lang="en-US" dirty="0" smtClean="0"/>
              <a:t>Homologous recombination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81513" y="5230902"/>
            <a:ext cx="4862487" cy="16270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82713" y="3492308"/>
            <a:ext cx="4862487" cy="33366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3913" y="2570096"/>
            <a:ext cx="4862487" cy="42752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85113" y="1663004"/>
            <a:ext cx="4862487" cy="5213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6335" y="941924"/>
            <a:ext cx="40964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Requires a homologous chromosome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Post-</a:t>
            </a:r>
            <a:r>
              <a:rPr lang="en-US" sz="2000" dirty="0" smtClean="0"/>
              <a:t>replication &amp; before mitosis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Multi-step repair pathway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Nucleases ‘chew’ the 5’ ends to create 3’ overhangs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Overhangs can invade a homologous double helix and find complementary bases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DNA replication using undamaged complementary DNA as template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DNA synthesis is completed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Nicks are ligated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355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www.polleverywhere.com/multiple_choice_polls/AO5AsqLMjJZvHSP" descr="C4D896CC-4579-4EA4-88D8-EDF96AC708A1.png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0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nrg3729-i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2" y="2039674"/>
            <a:ext cx="7620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9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Dna</a:t>
            </a:r>
            <a:r>
              <a:rPr lang="en-US" dirty="0" smtClean="0"/>
              <a:t> to </a:t>
            </a:r>
            <a:r>
              <a:rPr lang="en-US" dirty="0" err="1" smtClean="0"/>
              <a:t>rna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65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igure_07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1"/>
          <a:stretch/>
        </p:blipFill>
        <p:spPr bwMode="auto">
          <a:xfrm>
            <a:off x="2984096" y="435517"/>
            <a:ext cx="5979772" cy="630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7344" y="2210190"/>
            <a:ext cx="4567420" cy="1013513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0528" y="2275951"/>
            <a:ext cx="2160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uses: GCA&amp;T</a:t>
            </a:r>
          </a:p>
          <a:p>
            <a:endParaRPr lang="en-US" dirty="0"/>
          </a:p>
          <a:p>
            <a:r>
              <a:rPr lang="en-US" dirty="0" smtClean="0"/>
              <a:t>RNA uses: GCA&amp;U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2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figure_07_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7" b="3465"/>
          <a:stretch/>
        </p:blipFill>
        <p:spPr bwMode="auto">
          <a:xfrm>
            <a:off x="6425004" y="645730"/>
            <a:ext cx="2629796" cy="609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488" y="5109253"/>
            <a:ext cx="54271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Just like DNA: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RNA polymer grows 5’ to 3’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Nucleotides are added by a polymerase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Nucleotides are joined by </a:t>
            </a:r>
            <a:r>
              <a:rPr lang="en-US" sz="2000" dirty="0" err="1" smtClean="0"/>
              <a:t>phosphodiester</a:t>
            </a:r>
            <a:r>
              <a:rPr lang="en-US" sz="2000" dirty="0" smtClean="0"/>
              <a:t> bond</a:t>
            </a:r>
            <a:endParaRPr lang="en-US" sz="2000" dirty="0"/>
          </a:p>
        </p:txBody>
      </p:sp>
      <p:sp>
        <p:nvSpPr>
          <p:cNvPr id="3" name="Down Arrow 2"/>
          <p:cNvSpPr/>
          <p:nvPr/>
        </p:nvSpPr>
        <p:spPr>
          <a:xfrm>
            <a:off x="6123247" y="880238"/>
            <a:ext cx="578376" cy="5683825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Growing</a:t>
            </a:r>
            <a:endParaRPr lang="en-US" dirty="0"/>
          </a:p>
        </p:txBody>
      </p:sp>
      <p:pic>
        <p:nvPicPr>
          <p:cNvPr id="6" name="Picture 2" descr="figure_07_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42" b="42627"/>
          <a:stretch/>
        </p:blipFill>
        <p:spPr bwMode="auto">
          <a:xfrm>
            <a:off x="162101" y="1295208"/>
            <a:ext cx="3421317" cy="383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75197" y="557072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Different sugar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And different bases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92" y="658021"/>
            <a:ext cx="21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then DNA: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3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Dna</a:t>
            </a:r>
            <a:r>
              <a:rPr lang="en-US" dirty="0" smtClean="0"/>
              <a:t> damage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Mismatch repair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49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ure_07_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7"/>
          <a:stretch/>
        </p:blipFill>
        <p:spPr bwMode="auto">
          <a:xfrm>
            <a:off x="3563261" y="4793328"/>
            <a:ext cx="5431707" cy="192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 descr="figure_07_0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5"/>
          <a:stretch/>
        </p:blipFill>
        <p:spPr bwMode="auto">
          <a:xfrm>
            <a:off x="0" y="1587616"/>
            <a:ext cx="4970428" cy="351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5398" y="435228"/>
            <a:ext cx="60837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RNA polymerase uses DNA strand as a template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RNA is complementary to the template strand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RNA is identical to the coding strand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489083" y="3591004"/>
            <a:ext cx="3566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Genes to be transcribed on both strands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Both strands can serve as a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figure_07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1805"/>
            <a:ext cx="4970428" cy="369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_07_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05" y="2291805"/>
            <a:ext cx="2283392" cy="356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5398" y="586127"/>
            <a:ext cx="8656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Complementary base pairing during transcription is stabilized by hydrogen bonds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552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7_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0"/>
          <a:stretch/>
        </p:blipFill>
        <p:spPr bwMode="auto">
          <a:xfrm>
            <a:off x="1616755" y="2719913"/>
            <a:ext cx="5300670" cy="2722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3" y="105854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Base pairing for 3 D structure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6613" y="1323554"/>
            <a:ext cx="8567730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RNA molecules can form </a:t>
            </a:r>
            <a:r>
              <a:rPr lang="en-US" sz="2000" dirty="0" err="1" smtClean="0"/>
              <a:t>intramolecular</a:t>
            </a:r>
            <a:r>
              <a:rPr lang="en-US" sz="2000" dirty="0" smtClean="0"/>
              <a:t> base pairs to assist and stabilize folding</a:t>
            </a:r>
          </a:p>
          <a:p>
            <a:r>
              <a:rPr lang="en-US" sz="2000" dirty="0" smtClean="0"/>
              <a:t>Utilize both conventional and non-conventional base pairing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449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igure_07_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3"/>
          <a:stretch/>
        </p:blipFill>
        <p:spPr bwMode="auto">
          <a:xfrm>
            <a:off x="664246" y="1553581"/>
            <a:ext cx="7837420" cy="344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59"/>
            <a:ext cx="8229600" cy="990600"/>
          </a:xfrm>
        </p:spPr>
        <p:txBody>
          <a:bodyPr/>
          <a:lstStyle/>
          <a:p>
            <a:r>
              <a:rPr lang="en-US" dirty="0" smtClean="0"/>
              <a:t>Polymerase to make RNA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5803" y="5144915"/>
            <a:ext cx="8120997" cy="1477328"/>
          </a:xfrm>
          <a:prstGeom prst="rect">
            <a:avLst/>
          </a:prstGeom>
          <a:noFill/>
          <a:ln>
            <a:solidFill>
              <a:srgbClr val="292934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Has an intrinsic helicase activity to unwind DNA double helix as it transcribes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After nucleotide is joined the polymerase moves on and displaces it’s pairing with DNA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DNA rewinds </a:t>
            </a:r>
            <a:r>
              <a:rPr lang="en-US" dirty="0" smtClean="0">
                <a:sym typeface="Wingdings"/>
              </a:rPr>
              <a:t> doesn’t have the same supercoil issues as DNA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0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igure_07_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8"/>
          <a:stretch/>
        </p:blipFill>
        <p:spPr bwMode="auto">
          <a:xfrm>
            <a:off x="3590433" y="533399"/>
            <a:ext cx="5553568" cy="629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446"/>
            <a:ext cx="4815609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Knowing when to stop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5444" y="1408387"/>
            <a:ext cx="3294226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Both where to </a:t>
            </a:r>
            <a:r>
              <a:rPr lang="en-US" dirty="0" smtClean="0">
                <a:solidFill>
                  <a:srgbClr val="008000"/>
                </a:solidFill>
              </a:rPr>
              <a:t>start</a:t>
            </a:r>
            <a:r>
              <a:rPr lang="en-US" dirty="0" smtClean="0"/>
              <a:t> and where to </a:t>
            </a:r>
            <a:r>
              <a:rPr lang="en-US" dirty="0" smtClean="0">
                <a:solidFill>
                  <a:srgbClr val="FF0000"/>
                </a:solidFill>
              </a:rPr>
              <a:t>stop</a:t>
            </a:r>
            <a:r>
              <a:rPr lang="en-US" dirty="0" smtClean="0"/>
              <a:t> transcription are indicated by specific DNA sequence</a:t>
            </a:r>
          </a:p>
          <a:p>
            <a:endParaRPr lang="en-US" dirty="0"/>
          </a:p>
          <a:p>
            <a:r>
              <a:rPr lang="en-US" dirty="0" smtClean="0"/>
              <a:t>In bacteria: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Sigma factor-bound RNA pol can bind transcription start site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Sigma factor is released and RNA polymerization begins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At the termination site transcription ends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RNA pol releases RNA and DNA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3216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8" y="105850"/>
            <a:ext cx="8473052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Complex transcription in </a:t>
            </a:r>
            <a:r>
              <a:rPr lang="en-US" sz="3600" dirty="0"/>
              <a:t>eukaryotic cells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83760" y="845705"/>
            <a:ext cx="3360239" cy="4876800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Many types of RNA </a:t>
            </a:r>
            <a:r>
              <a:rPr lang="en-US" dirty="0" smtClean="0">
                <a:sym typeface="Wingdings"/>
              </a:rPr>
              <a:t> multiple specialized polymerases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>
                <a:sym typeface="Wingdings"/>
              </a:rPr>
              <a:t>Require </a:t>
            </a:r>
            <a:r>
              <a:rPr lang="en-US" dirty="0" smtClean="0">
                <a:solidFill>
                  <a:schemeClr val="tx2"/>
                </a:solidFill>
                <a:sym typeface="Wingdings"/>
              </a:rPr>
              <a:t>transcription factors</a:t>
            </a:r>
            <a:r>
              <a:rPr lang="en-US" dirty="0" smtClean="0">
                <a:sym typeface="Wingdings"/>
              </a:rPr>
              <a:t> at promoter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dirty="0" smtClean="0">
                <a:solidFill>
                  <a:srgbClr val="292934"/>
                </a:solidFill>
                <a:sym typeface="Wingdings"/>
              </a:rPr>
              <a:t>Complex regulation of gene expression</a:t>
            </a:r>
          </a:p>
          <a:p>
            <a:pPr marL="0" indent="0">
              <a:buNone/>
            </a:pPr>
            <a:endParaRPr lang="en-US" dirty="0" smtClean="0">
              <a:solidFill>
                <a:srgbClr val="292934"/>
              </a:solidFill>
              <a:sym typeface="Wingdings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dirty="0" smtClean="0">
                <a:solidFill>
                  <a:srgbClr val="292934"/>
                </a:solidFill>
                <a:sym typeface="Wingdings"/>
              </a:rPr>
              <a:t>Must content with nucleosomes</a:t>
            </a:r>
            <a:endParaRPr lang="en-US" dirty="0">
              <a:solidFill>
                <a:srgbClr val="292934"/>
              </a:solidFill>
              <a:sym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153" y="4472138"/>
            <a:ext cx="5255683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Gene expression = making a product that has a cellular function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From DNA</a:t>
            </a:r>
            <a:r>
              <a:rPr lang="en-US" sz="2200" dirty="0" smtClean="0">
                <a:sym typeface="Wingdings"/>
              </a:rPr>
              <a:t> protein requires transcription &amp; translation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ym typeface="Wingdings"/>
              </a:rPr>
              <a:t>From DNA </a:t>
            </a:r>
            <a:r>
              <a:rPr lang="en-US" sz="2200" dirty="0" err="1" smtClean="0">
                <a:sym typeface="Wingdings"/>
              </a:rPr>
              <a:t>rRNAs</a:t>
            </a:r>
            <a:r>
              <a:rPr lang="en-US" sz="2200" dirty="0" smtClean="0">
                <a:sym typeface="Wingdings"/>
              </a:rPr>
              <a:t>, </a:t>
            </a:r>
            <a:r>
              <a:rPr lang="en-US" sz="2200" dirty="0" err="1" smtClean="0">
                <a:sym typeface="Wingdings"/>
              </a:rPr>
              <a:t>tRNAs</a:t>
            </a:r>
            <a:r>
              <a:rPr lang="en-US" sz="2200" dirty="0" smtClean="0">
                <a:sym typeface="Wingdings"/>
              </a:rPr>
              <a:t>, </a:t>
            </a:r>
            <a:r>
              <a:rPr lang="en-US" sz="2200" dirty="0" err="1" smtClean="0">
                <a:sym typeface="Wingdings"/>
              </a:rPr>
              <a:t>etc</a:t>
            </a:r>
            <a:r>
              <a:rPr lang="en-US" sz="2200" dirty="0" smtClean="0">
                <a:sym typeface="Wingdings"/>
              </a:rPr>
              <a:t> requires only transcription</a:t>
            </a:r>
            <a:endParaRPr lang="en-US" sz="2200" dirty="0"/>
          </a:p>
        </p:txBody>
      </p:sp>
      <p:pic>
        <p:nvPicPr>
          <p:cNvPr id="9" name="Picture 2" descr="table_07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3" y="1253318"/>
            <a:ext cx="5678607" cy="239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10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igure_07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5"/>
          <a:stretch/>
        </p:blipFill>
        <p:spPr bwMode="auto">
          <a:xfrm>
            <a:off x="2373512" y="1049127"/>
            <a:ext cx="6685334" cy="523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6" y="16707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Regulating protein levels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31760" y="2305893"/>
            <a:ext cx="244247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linear relationship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transcription </a:t>
            </a:r>
            <a:r>
              <a:rPr lang="en-US" dirty="0" smtClean="0">
                <a:sym typeface="Wingdings"/>
              </a:rPr>
              <a:t> more RNA</a:t>
            </a:r>
          </a:p>
          <a:p>
            <a:endParaRPr lang="en-US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More RNA             protein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3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6" y="16707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Regulating protein levels</a:t>
            </a:r>
            <a:endParaRPr lang="en-US" sz="3600" dirty="0"/>
          </a:p>
        </p:txBody>
      </p:sp>
      <p:pic>
        <p:nvPicPr>
          <p:cNvPr id="6" name="Picture 2" descr="figure_07_0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39"/>
          <a:stretch/>
        </p:blipFill>
        <p:spPr bwMode="auto">
          <a:xfrm>
            <a:off x="754406" y="2021733"/>
            <a:ext cx="7297218" cy="2010134"/>
          </a:xfrm>
          <a:prstGeom prst="rect">
            <a:avLst/>
          </a:prstGeom>
          <a:noFill/>
          <a:ln w="38100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4406" y="1157670"/>
            <a:ext cx="7493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 non-linear relationship:</a:t>
            </a:r>
          </a:p>
          <a:p>
            <a:r>
              <a:rPr lang="en-US" sz="1600" dirty="0" smtClean="0"/>
              <a:t>The DNA template is reused </a:t>
            </a:r>
            <a:r>
              <a:rPr lang="en-US" sz="1600" dirty="0" smtClean="0">
                <a:sym typeface="Wingdings"/>
              </a:rPr>
              <a:t></a:t>
            </a:r>
            <a:r>
              <a:rPr lang="en-US" sz="1600" dirty="0" smtClean="0"/>
              <a:t> </a:t>
            </a:r>
            <a:r>
              <a:rPr lang="en-US" sz="1600" dirty="0"/>
              <a:t>new </a:t>
            </a:r>
            <a:r>
              <a:rPr lang="en-US" sz="1600" dirty="0" smtClean="0"/>
              <a:t>rounds </a:t>
            </a:r>
            <a:r>
              <a:rPr lang="en-US" sz="1600" dirty="0"/>
              <a:t>of </a:t>
            </a:r>
            <a:r>
              <a:rPr lang="en-US" sz="1600" dirty="0" smtClean="0"/>
              <a:t>transcription can </a:t>
            </a:r>
            <a:r>
              <a:rPr lang="en-US" sz="1600" dirty="0"/>
              <a:t>begin before the </a:t>
            </a:r>
            <a:r>
              <a:rPr lang="en-US" sz="1600" dirty="0" smtClean="0"/>
              <a:t>first has finished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206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7_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25" b="65005"/>
          <a:stretch/>
        </p:blipFill>
        <p:spPr bwMode="auto">
          <a:xfrm>
            <a:off x="5504182" y="2053492"/>
            <a:ext cx="3385208" cy="344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0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Initiating transcription</a:t>
            </a:r>
            <a:endParaRPr lang="en-US" sz="3600" dirty="0"/>
          </a:p>
        </p:txBody>
      </p:sp>
      <p:pic>
        <p:nvPicPr>
          <p:cNvPr id="6" name="Picture 2" descr="figure_07_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76" y="4050138"/>
            <a:ext cx="2728835" cy="27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3458" y="921150"/>
            <a:ext cx="5137953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Transcription factor (TF) IID recognizes a T-A-T-A sequence in the </a:t>
            </a:r>
            <a:r>
              <a:rPr lang="en-US" dirty="0" smtClean="0">
                <a:solidFill>
                  <a:schemeClr val="tx2"/>
                </a:solidFill>
              </a:rPr>
              <a:t>promoter</a:t>
            </a:r>
            <a:r>
              <a:rPr lang="en-US" dirty="0" smtClean="0"/>
              <a:t> called the </a:t>
            </a:r>
            <a:r>
              <a:rPr lang="en-US" dirty="0" smtClean="0">
                <a:solidFill>
                  <a:srgbClr val="D2533C"/>
                </a:solidFill>
              </a:rPr>
              <a:t>TATA box </a:t>
            </a:r>
            <a:r>
              <a:rPr lang="en-US" dirty="0" smtClean="0"/>
              <a:t>and binds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This binding is specific &amp; contorts the DNA helix</a:t>
            </a:r>
          </a:p>
          <a:p>
            <a:r>
              <a:rPr lang="en-US" dirty="0" smtClean="0"/>
              <a:t>Contortion promotes binding of other transcription factors</a:t>
            </a:r>
          </a:p>
        </p:txBody>
      </p:sp>
    </p:spTree>
    <p:extLst>
      <p:ext uri="{BB962C8B-B14F-4D97-AF65-F5344CB8AC3E}">
        <p14:creationId xmlns:p14="http://schemas.microsoft.com/office/powerpoint/2010/main" val="193569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7_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34" r="25725" b="3201"/>
          <a:stretch/>
        </p:blipFill>
        <p:spPr bwMode="auto">
          <a:xfrm>
            <a:off x="5452467" y="479711"/>
            <a:ext cx="3575223" cy="635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0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Initiating transcription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3458" y="921150"/>
            <a:ext cx="5137953" cy="48768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Transcription factor (TF) IID recognizes a T-A-T-A sequence in the </a:t>
            </a:r>
            <a:r>
              <a:rPr lang="en-US" dirty="0" smtClean="0">
                <a:solidFill>
                  <a:schemeClr val="tx2"/>
                </a:solidFill>
              </a:rPr>
              <a:t>promoter</a:t>
            </a:r>
            <a:r>
              <a:rPr lang="en-US" dirty="0" smtClean="0"/>
              <a:t> called the </a:t>
            </a:r>
            <a:r>
              <a:rPr lang="en-US" dirty="0" smtClean="0">
                <a:solidFill>
                  <a:srgbClr val="D2533C"/>
                </a:solidFill>
              </a:rPr>
              <a:t>TATA box </a:t>
            </a:r>
            <a:r>
              <a:rPr lang="en-US" dirty="0" smtClean="0"/>
              <a:t>and binds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More general transcription factors &amp; RNA Pol II bind:</a:t>
            </a:r>
          </a:p>
          <a:p>
            <a:pPr lvl="1"/>
            <a:r>
              <a:rPr lang="en-US" dirty="0" smtClean="0"/>
              <a:t>TFIIH</a:t>
            </a:r>
            <a:r>
              <a:rPr lang="en-US" dirty="0" smtClean="0">
                <a:sym typeface="Wingdings"/>
              </a:rPr>
              <a:t> opens DNA double helix</a:t>
            </a:r>
          </a:p>
          <a:p>
            <a:pPr lvl="1"/>
            <a:r>
              <a:rPr lang="en-US" dirty="0" smtClean="0">
                <a:sym typeface="Wingdings"/>
              </a:rPr>
              <a:t>TFIIH  phosphorylates RNA pol II</a:t>
            </a:r>
          </a:p>
          <a:p>
            <a:pPr lvl="1"/>
            <a:r>
              <a:rPr lang="en-US" dirty="0" smtClean="0">
                <a:sym typeface="Wingdings"/>
              </a:rPr>
              <a:t>Pol II released from general transcription factors</a:t>
            </a:r>
          </a:p>
          <a:p>
            <a:pPr lvl="1"/>
            <a:endParaRPr lang="en-US" dirty="0">
              <a:sym typeface="Wingdings"/>
            </a:endParaRPr>
          </a:p>
          <a:p>
            <a:pPr marL="274320" lvl="1" indent="0">
              <a:buNone/>
            </a:pPr>
            <a:r>
              <a:rPr lang="en-US" dirty="0" smtClean="0">
                <a:sym typeface="Wingdings"/>
              </a:rPr>
              <a:t> transcription begins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917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336"/>
            <a:ext cx="8229600" cy="990600"/>
          </a:xfrm>
        </p:spPr>
        <p:txBody>
          <a:bodyPr/>
          <a:lstStyle/>
          <a:p>
            <a:r>
              <a:rPr lang="en-US" dirty="0" smtClean="0"/>
              <a:t>Assault on your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The human body has ~30 trillion cells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~10,000 trillion cell divisions in a lifetime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200 million cells are </a:t>
            </a:r>
            <a:r>
              <a:rPr lang="en-US" sz="2000" b="1" dirty="0" smtClean="0">
                <a:solidFill>
                  <a:srgbClr val="000000"/>
                </a:solidFill>
              </a:rPr>
              <a:t>replicating DNA and dividing </a:t>
            </a:r>
            <a:r>
              <a:rPr lang="en-US" sz="2000" b="1" dirty="0">
                <a:solidFill>
                  <a:srgbClr val="000000"/>
                </a:solidFill>
              </a:rPr>
              <a:t>in your body RIGHT NOW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Daily exposure to DNA damaging factors: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Lifestyle factors (nutrition, tobacco use, </a:t>
            </a:r>
            <a:r>
              <a:rPr lang="en-US" dirty="0" err="1">
                <a:solidFill>
                  <a:srgbClr val="000000"/>
                </a:solidFill>
              </a:rPr>
              <a:t>etc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Naturally occurring exposures (UV light, infectious agents)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Medical treatments (chemotherapy)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Workplace and household exposures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Pollution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endParaRPr lang="en-US" dirty="0"/>
          </a:p>
          <a:p>
            <a:pPr lvl="1" indent="0" algn="ctr">
              <a:buClr>
                <a:schemeClr val="tx1"/>
              </a:buClr>
              <a:buNone/>
            </a:pPr>
            <a:r>
              <a:rPr lang="en-US" b="1" dirty="0"/>
              <a:t>Each </a:t>
            </a:r>
            <a:r>
              <a:rPr lang="en-US" b="1" dirty="0" smtClean="0"/>
              <a:t>round of replication is </a:t>
            </a:r>
            <a:r>
              <a:rPr lang="en-US" b="1" dirty="0"/>
              <a:t>an opportunity for new mutations to be acquired and passed 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85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to make protein?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46149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Not yet!</a:t>
            </a:r>
          </a:p>
          <a:p>
            <a:r>
              <a:rPr lang="en-US" dirty="0" smtClean="0"/>
              <a:t>DNA is in the nucleus</a:t>
            </a:r>
          </a:p>
          <a:p>
            <a:r>
              <a:rPr lang="en-US" dirty="0" smtClean="0"/>
              <a:t>RNA is made in the nucleus</a:t>
            </a:r>
          </a:p>
          <a:p>
            <a:r>
              <a:rPr lang="en-US" dirty="0" smtClean="0"/>
              <a:t>Protein-making machinery is in the cytoplasm</a:t>
            </a:r>
          </a:p>
          <a:p>
            <a:endParaRPr lang="en-US" dirty="0"/>
          </a:p>
          <a:p>
            <a:r>
              <a:rPr lang="en-US" dirty="0" smtClean="0"/>
              <a:t>Before being exported, RNA is </a:t>
            </a:r>
            <a:r>
              <a:rPr lang="en-US" dirty="0" smtClean="0">
                <a:solidFill>
                  <a:srgbClr val="D2533C"/>
                </a:solidFill>
              </a:rPr>
              <a:t>processed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2" descr="figure_07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90" y="2799163"/>
            <a:ext cx="3945553" cy="40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83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figure_07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31" y="402380"/>
            <a:ext cx="3775407" cy="494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425"/>
            <a:ext cx="8229600" cy="990600"/>
          </a:xfrm>
        </p:spPr>
        <p:txBody>
          <a:bodyPr/>
          <a:lstStyle/>
          <a:p>
            <a:r>
              <a:rPr lang="en-US" dirty="0" smtClean="0"/>
              <a:t>RNA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28" y="905388"/>
            <a:ext cx="4161793" cy="5156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To increase stability, facilitate export to cytoplasm and ‘mark it’ as mRNA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Done </a:t>
            </a:r>
            <a:r>
              <a:rPr lang="en-US" sz="2000" b="1" dirty="0" smtClean="0"/>
              <a:t>concurrent </a:t>
            </a:r>
            <a:r>
              <a:rPr lang="en-US" sz="2000" dirty="0" smtClean="0"/>
              <a:t>with transcription </a:t>
            </a:r>
            <a:r>
              <a:rPr lang="en-US" sz="2000" dirty="0" smtClean="0">
                <a:sym typeface="Wingdings"/>
              </a:rPr>
              <a:t> necessary factors recruited to RNA pol II phosphorylated tail</a:t>
            </a:r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RNA capping:</a:t>
            </a:r>
          </a:p>
          <a:p>
            <a:pPr lvl="1"/>
            <a:r>
              <a:rPr lang="en-US" dirty="0"/>
              <a:t>Methylated guanine added to the 5’ </a:t>
            </a:r>
            <a:r>
              <a:rPr lang="en-US" dirty="0" smtClean="0"/>
              <a:t>end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Polyadenylation</a:t>
            </a:r>
            <a:r>
              <a:rPr lang="en-US" sz="2000" dirty="0" smtClean="0"/>
              <a:t>:</a:t>
            </a:r>
          </a:p>
          <a:p>
            <a:pPr lvl="1"/>
            <a:r>
              <a:rPr lang="en-US" dirty="0" smtClean="0"/>
              <a:t>3’ end is trimmed</a:t>
            </a:r>
          </a:p>
          <a:p>
            <a:pPr lvl="1"/>
            <a:r>
              <a:rPr lang="en-US" dirty="0" smtClean="0"/>
              <a:t>Enzymatic reaction to add a repeat of few hundred adenosines (poly- A tail)</a:t>
            </a:r>
          </a:p>
        </p:txBody>
      </p:sp>
      <p:pic>
        <p:nvPicPr>
          <p:cNvPr id="5" name="Picture 2" descr="figure_07_1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27" r="39757" b="12141"/>
          <a:stretch/>
        </p:blipFill>
        <p:spPr bwMode="auto">
          <a:xfrm>
            <a:off x="3938270" y="5205982"/>
            <a:ext cx="5139479" cy="16095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16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figure_07_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"/>
          <a:stretch/>
        </p:blipFill>
        <p:spPr bwMode="auto">
          <a:xfrm>
            <a:off x="342519" y="3074793"/>
            <a:ext cx="8531225" cy="369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73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More processing….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03740"/>
            <a:ext cx="8229600" cy="1971053"/>
          </a:xfrm>
        </p:spPr>
        <p:txBody>
          <a:bodyPr/>
          <a:lstStyle/>
          <a:p>
            <a:r>
              <a:rPr lang="en-US" dirty="0" smtClean="0"/>
              <a:t>Eukaryotic genes can contain non-coding sequences within the coding sequence</a:t>
            </a:r>
          </a:p>
          <a:p>
            <a:r>
              <a:rPr lang="en-US" dirty="0" smtClean="0"/>
              <a:t>Must be removed before mRNA is ready to serve as a template to make protein!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51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figure_07_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4"/>
          <a:stretch/>
        </p:blipFill>
        <p:spPr bwMode="auto">
          <a:xfrm>
            <a:off x="2549525" y="774534"/>
            <a:ext cx="6594475" cy="608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42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Splicing exons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91" y="971458"/>
            <a:ext cx="2786735" cy="4876800"/>
          </a:xfrm>
        </p:spPr>
        <p:txBody>
          <a:bodyPr>
            <a:noAutofit/>
          </a:bodyPr>
          <a:lstStyle/>
          <a:p>
            <a:r>
              <a:rPr lang="en-US" sz="1800" dirty="0" smtClean="0"/>
              <a:t>Begins before transcription completes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Specific sequences near the start and end of introns recruit RNA-based </a:t>
            </a:r>
            <a:r>
              <a:rPr lang="en-US" sz="1800" dirty="0" smtClean="0">
                <a:solidFill>
                  <a:srgbClr val="292934"/>
                </a:solidFill>
              </a:rPr>
              <a:t>splicing machinery called the </a:t>
            </a:r>
            <a:r>
              <a:rPr lang="en-US" sz="1800" dirty="0" err="1" smtClean="0">
                <a:solidFill>
                  <a:srgbClr val="D2533C"/>
                </a:solidFill>
              </a:rPr>
              <a:t>spliceosome</a:t>
            </a:r>
            <a:endParaRPr lang="en-US" sz="1800" dirty="0" smtClean="0">
              <a:solidFill>
                <a:srgbClr val="D2533C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D2533C"/>
              </a:solidFill>
            </a:endParaRPr>
          </a:p>
          <a:p>
            <a:r>
              <a:rPr lang="en-US" sz="1800" dirty="0" smtClean="0">
                <a:solidFill>
                  <a:srgbClr val="292934"/>
                </a:solidFill>
              </a:rPr>
              <a:t>Splicing machinery uses RNA called </a:t>
            </a:r>
            <a:r>
              <a:rPr lang="en-US" sz="1800" dirty="0" err="1" smtClean="0">
                <a:solidFill>
                  <a:srgbClr val="292934"/>
                </a:solidFill>
              </a:rPr>
              <a:t>snRNPs</a:t>
            </a:r>
            <a:r>
              <a:rPr lang="en-US" sz="1800" dirty="0" smtClean="0">
                <a:solidFill>
                  <a:srgbClr val="292934"/>
                </a:solidFill>
              </a:rPr>
              <a:t> to base pair with intron sequences</a:t>
            </a:r>
            <a:endParaRPr lang="en-US" sz="1800" dirty="0">
              <a:solidFill>
                <a:srgbClr val="292934"/>
              </a:solidFill>
            </a:endParaRP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A chemical reaction excises the intron as a lariat structure, and leaves behind the spliced exons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262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figure_07_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14" y="1433473"/>
            <a:ext cx="8531225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with alternative splicing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7" y="5495202"/>
            <a:ext cx="8889389" cy="981797"/>
          </a:xfrm>
          <a:solidFill>
            <a:srgbClr val="FFFFFF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Mix and match exons to create different functional proteins</a:t>
            </a:r>
          </a:p>
          <a:p>
            <a:r>
              <a:rPr lang="en-US" dirty="0" smtClean="0"/>
              <a:t>Similar approaches with exons from different proteins create novel fusion proteins ** boost evolution**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7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figure_07_2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9"/>
          <a:stretch/>
        </p:blipFill>
        <p:spPr bwMode="auto">
          <a:xfrm>
            <a:off x="-3680" y="2100000"/>
            <a:ext cx="9165591" cy="282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RNA transcription-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0480" y="557741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Ready for translation!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9953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Protein translation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figure_07_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6"/>
          <a:stretch/>
        </p:blipFill>
        <p:spPr bwMode="auto">
          <a:xfrm>
            <a:off x="4173808" y="1553647"/>
            <a:ext cx="4571567" cy="51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26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Ribosome synthesizes protein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25" y="1478611"/>
            <a:ext cx="4613797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Mature messenger RNA (mRNA) is ‘read’ by the </a:t>
            </a:r>
            <a:r>
              <a:rPr lang="en-US" dirty="0">
                <a:solidFill>
                  <a:schemeClr val="tx2"/>
                </a:solidFill>
              </a:rPr>
              <a:t>ribosome</a:t>
            </a:r>
            <a:r>
              <a:rPr lang="en-US" dirty="0"/>
              <a:t> </a:t>
            </a:r>
          </a:p>
          <a:p>
            <a:r>
              <a:rPr lang="en-US" dirty="0"/>
              <a:t>Ribosome </a:t>
            </a:r>
            <a:r>
              <a:rPr lang="en-US" i="1" dirty="0"/>
              <a:t>translates</a:t>
            </a:r>
            <a:r>
              <a:rPr lang="en-US" dirty="0"/>
              <a:t> the mRNA sequence and </a:t>
            </a:r>
            <a:r>
              <a:rPr lang="en-US" i="1" dirty="0"/>
              <a:t>synthesizes</a:t>
            </a:r>
            <a:r>
              <a:rPr lang="en-US" dirty="0"/>
              <a:t> a corresponding </a:t>
            </a:r>
            <a:r>
              <a:rPr lang="en-US" dirty="0" smtClean="0">
                <a:solidFill>
                  <a:srgbClr val="D2533C"/>
                </a:solidFill>
              </a:rPr>
              <a:t>peptide</a:t>
            </a:r>
          </a:p>
          <a:p>
            <a:endParaRPr lang="en-US" dirty="0" smtClean="0">
              <a:solidFill>
                <a:srgbClr val="D2533C"/>
              </a:solidFill>
            </a:endParaRPr>
          </a:p>
          <a:p>
            <a:pPr marL="0" indent="0">
              <a:buNone/>
            </a:pPr>
            <a:r>
              <a:rPr lang="en-US" b="1" u="sng" dirty="0" smtClean="0"/>
              <a:t>Ribosome:</a:t>
            </a:r>
            <a:r>
              <a:rPr lang="en-US" dirty="0" smtClean="0"/>
              <a:t> HUGE protein complex</a:t>
            </a:r>
          </a:p>
          <a:p>
            <a:r>
              <a:rPr lang="en-US" dirty="0" smtClean="0"/>
              <a:t>2 subunits</a:t>
            </a:r>
          </a:p>
          <a:p>
            <a:r>
              <a:rPr lang="en-US" dirty="0" smtClean="0"/>
              <a:t>&gt;80 proteins</a:t>
            </a:r>
          </a:p>
          <a:p>
            <a:r>
              <a:rPr lang="en-US" dirty="0" smtClean="0"/>
              <a:t>4 </a:t>
            </a:r>
            <a:r>
              <a:rPr lang="en-US" dirty="0" err="1" smtClean="0"/>
              <a:t>rRNA</a:t>
            </a:r>
            <a:r>
              <a:rPr lang="en-US" dirty="0" smtClean="0"/>
              <a:t> (ribosomal RNA)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1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figure_07_3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2"/>
          <a:stretch/>
        </p:blipFill>
        <p:spPr bwMode="auto">
          <a:xfrm>
            <a:off x="129166" y="1537382"/>
            <a:ext cx="6970544" cy="335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896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Ribosome is an enzyme complex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45975"/>
            <a:ext cx="8229600" cy="18120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Ribosome catalyzes the formation of peptide bonds between amino acids in a growing peptide chain</a:t>
            </a:r>
          </a:p>
          <a:p>
            <a:r>
              <a:rPr lang="en-US" dirty="0" smtClean="0"/>
              <a:t>Binding sites for:</a:t>
            </a:r>
          </a:p>
          <a:p>
            <a:pPr lvl="1"/>
            <a:r>
              <a:rPr lang="en-US" dirty="0" smtClean="0"/>
              <a:t>mRNA (template)</a:t>
            </a:r>
          </a:p>
          <a:p>
            <a:pPr lvl="1"/>
            <a:r>
              <a:rPr lang="en-US" dirty="0" smtClean="0"/>
              <a:t>Three different Amino acid-bound </a:t>
            </a:r>
            <a:r>
              <a:rPr lang="en-US" dirty="0" err="1" smtClean="0"/>
              <a:t>tRNAs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2757" y="1704064"/>
            <a:ext cx="230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Aminoacyl-tRNA</a:t>
            </a:r>
            <a:r>
              <a:rPr lang="en-US" dirty="0" smtClean="0"/>
              <a:t> site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1648" y="1409037"/>
            <a:ext cx="204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Peptidyl-tRNA</a:t>
            </a:r>
            <a:r>
              <a:rPr lang="en-US" dirty="0" smtClean="0"/>
              <a:t> site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6038" y="1587422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Exit site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06928" y="1918416"/>
            <a:ext cx="141650" cy="161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113451" y="1758104"/>
            <a:ext cx="128349" cy="369332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086200" y="2044569"/>
            <a:ext cx="202655" cy="123397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57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390"/>
            <a:ext cx="82296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Reading and translating mRNA’s code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Ribosome reads mRNA in groups of 3 bases = codons</a:t>
            </a:r>
          </a:p>
          <a:p>
            <a:r>
              <a:rPr lang="en-US" dirty="0" smtClean="0"/>
              <a:t>Each amino acid is encoded for by one or more distinct codon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Ribosome can recruit specific amino acids based on the mRNA codon sequence</a:t>
            </a:r>
            <a:endParaRPr lang="en-US" dirty="0"/>
          </a:p>
        </p:txBody>
      </p:sp>
      <p:pic>
        <p:nvPicPr>
          <p:cNvPr id="4" name="Picture 3" descr="figure_07_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9"/>
          <a:stretch/>
        </p:blipFill>
        <p:spPr bwMode="auto">
          <a:xfrm>
            <a:off x="229601" y="3417061"/>
            <a:ext cx="8531225" cy="152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70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types of damage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Caused by both endogenous and exogenous sources</a:t>
            </a:r>
            <a:endParaRPr lang="en-US" dirty="0"/>
          </a:p>
        </p:txBody>
      </p:sp>
      <p:pic>
        <p:nvPicPr>
          <p:cNvPr id="4" name="Picture 3" descr="nrg3729-i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2" y="2668424"/>
            <a:ext cx="7620000" cy="33401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7521" y="2271245"/>
            <a:ext cx="3028664" cy="3565610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280" y="5830669"/>
            <a:ext cx="9070719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2 of the more common: deamination and </a:t>
            </a:r>
            <a:r>
              <a:rPr lang="en-US" dirty="0" err="1" smtClean="0"/>
              <a:t>depurination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N-</a:t>
            </a:r>
            <a:r>
              <a:rPr lang="en-US" dirty="0" err="1" smtClean="0"/>
              <a:t>glycosidic</a:t>
            </a:r>
            <a:r>
              <a:rPr lang="en-US" dirty="0" smtClean="0"/>
              <a:t> bond that attaches the base to the sugar of a nucleotide is easily broken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Occurs with 10^4 bases per cell per day!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69906" y="2368933"/>
            <a:ext cx="1257872" cy="3333602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46185" y="1999601"/>
            <a:ext cx="5073174" cy="369332"/>
          </a:xfrm>
          <a:prstGeom prst="rect">
            <a:avLst/>
          </a:prstGeom>
          <a:noFill/>
          <a:ln>
            <a:solidFill>
              <a:srgbClr val="D2533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Mismatch errors during replication 1:10,000,000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3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figure_07_2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48" b="28689"/>
          <a:stretch/>
        </p:blipFill>
        <p:spPr bwMode="auto">
          <a:xfrm>
            <a:off x="538262" y="2990521"/>
            <a:ext cx="2566157" cy="352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0" y="175055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tRNAs</a:t>
            </a:r>
            <a:r>
              <a:rPr lang="en-US" dirty="0" smtClean="0"/>
              <a:t> match amino acids to mRNA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1638"/>
            <a:ext cx="8229600" cy="19657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tRNAs</a:t>
            </a:r>
            <a:r>
              <a:rPr lang="en-US" dirty="0" smtClean="0"/>
              <a:t> (transfer RNAs):</a:t>
            </a:r>
          </a:p>
          <a:p>
            <a:r>
              <a:rPr lang="en-US" dirty="0" smtClean="0"/>
              <a:t>fold into a 3D ‘cloverleaf’ shape</a:t>
            </a:r>
          </a:p>
          <a:p>
            <a:r>
              <a:rPr lang="en-US" dirty="0" smtClean="0"/>
              <a:t>Contain a 3 nucleotide </a:t>
            </a:r>
            <a:r>
              <a:rPr lang="en-US" dirty="0" smtClean="0">
                <a:solidFill>
                  <a:schemeClr val="tx2"/>
                </a:solidFill>
              </a:rPr>
              <a:t>anticodon</a:t>
            </a:r>
            <a:r>
              <a:rPr lang="en-US" dirty="0" smtClean="0"/>
              <a:t> which base pairs with a 3 nucleotide </a:t>
            </a:r>
            <a:r>
              <a:rPr lang="en-US" dirty="0" smtClean="0">
                <a:solidFill>
                  <a:schemeClr val="tx2"/>
                </a:solidFill>
              </a:rPr>
              <a:t>codon</a:t>
            </a:r>
            <a:r>
              <a:rPr lang="en-US" dirty="0" smtClean="0"/>
              <a:t> sequence in mRNA</a:t>
            </a:r>
          </a:p>
          <a:p>
            <a:r>
              <a:rPr lang="en-US" dirty="0" smtClean="0">
                <a:solidFill>
                  <a:srgbClr val="292934"/>
                </a:solidFill>
              </a:rPr>
              <a:t>Are linked to an amino acid specified by anticodon sequence</a:t>
            </a:r>
            <a:endParaRPr lang="en-US" dirty="0">
              <a:solidFill>
                <a:srgbClr val="292934"/>
              </a:solidFill>
            </a:endParaRPr>
          </a:p>
        </p:txBody>
      </p:sp>
      <p:pic>
        <p:nvPicPr>
          <p:cNvPr id="5" name="Picture 2" descr="figure_07_3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 b="25884"/>
          <a:stretch/>
        </p:blipFill>
        <p:spPr bwMode="auto">
          <a:xfrm>
            <a:off x="3255083" y="2819031"/>
            <a:ext cx="5675283" cy="281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64202" y="5431009"/>
            <a:ext cx="343595" cy="6552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85653" y="4845526"/>
            <a:ext cx="766307" cy="713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81621" y="5564486"/>
            <a:ext cx="4948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Amino acids are coupled to </a:t>
            </a:r>
            <a:r>
              <a:rPr lang="en-US" dirty="0" err="1" smtClean="0"/>
              <a:t>tRNAs</a:t>
            </a:r>
            <a:r>
              <a:rPr lang="en-US" dirty="0" smtClean="0"/>
              <a:t> by the enzyme </a:t>
            </a:r>
            <a:r>
              <a:rPr lang="en-US" dirty="0" err="1" smtClean="0"/>
              <a:t>aminoacyl-tRNA</a:t>
            </a:r>
            <a:r>
              <a:rPr lang="en-US" dirty="0" smtClean="0"/>
              <a:t> </a:t>
            </a:r>
            <a:r>
              <a:rPr lang="en-US" dirty="0" err="1" smtClean="0"/>
              <a:t>synthetase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One </a:t>
            </a:r>
            <a:r>
              <a:rPr lang="en-US" dirty="0" err="1" smtClean="0"/>
              <a:t>synthetase</a:t>
            </a:r>
            <a:r>
              <a:rPr lang="en-US" dirty="0" smtClean="0"/>
              <a:t> per amino acid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tRNA</a:t>
            </a:r>
            <a:r>
              <a:rPr lang="en-US" dirty="0" smtClean="0"/>
              <a:t> loaded with an amino acid is </a:t>
            </a:r>
            <a:r>
              <a:rPr lang="en-US" i="1" dirty="0" smtClean="0"/>
              <a:t>charged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3104419" y="2745949"/>
            <a:ext cx="5947541" cy="4012227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680958"/>
            <a:ext cx="1633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Synthetase</a:t>
            </a:r>
            <a:r>
              <a:rPr lang="en-US" sz="1600" dirty="0" smtClean="0"/>
              <a:t> recognizes nucleotide sequences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53297" y="6027351"/>
            <a:ext cx="295189" cy="1235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9203" y="3671631"/>
            <a:ext cx="1367608" cy="20731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2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8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figure_07_36_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"/>
          <a:stretch/>
        </p:blipFill>
        <p:spPr bwMode="auto">
          <a:xfrm>
            <a:off x="207663" y="736728"/>
            <a:ext cx="3436938" cy="612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62" y="76671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Protein Synthesis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1350" y="1600200"/>
            <a:ext cx="5168751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Initiation of translation requires: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Initiation factors that bind ribosome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Proteins </a:t>
            </a:r>
            <a:r>
              <a:rPr lang="en-US" dirty="0"/>
              <a:t>that bind and recognize 5’ cap and </a:t>
            </a:r>
            <a:r>
              <a:rPr lang="en-US" dirty="0" err="1"/>
              <a:t>polyA</a:t>
            </a:r>
            <a:r>
              <a:rPr lang="en-US" dirty="0"/>
              <a:t> tail on </a:t>
            </a:r>
            <a:r>
              <a:rPr lang="en-US" dirty="0" smtClean="0"/>
              <a:t>mRNA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Initiator </a:t>
            </a:r>
            <a:r>
              <a:rPr lang="en-US" dirty="0" err="1"/>
              <a:t>tRNA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recognizes </a:t>
            </a:r>
            <a:r>
              <a:rPr lang="en-US" dirty="0">
                <a:solidFill>
                  <a:srgbClr val="D2533C"/>
                </a:solidFill>
                <a:sym typeface="Wingdings"/>
              </a:rPr>
              <a:t>AUG</a:t>
            </a:r>
            <a:r>
              <a:rPr lang="en-US" dirty="0">
                <a:sym typeface="Wingdings"/>
              </a:rPr>
              <a:t> sequence = START translation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When the AUG is found: </a:t>
            </a:r>
          </a:p>
          <a:p>
            <a:r>
              <a:rPr lang="en-US" dirty="0" smtClean="0"/>
              <a:t>Initiation factors dissociate</a:t>
            </a:r>
          </a:p>
          <a:p>
            <a:r>
              <a:rPr lang="en-US" dirty="0" smtClean="0"/>
              <a:t>Large subunit binds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0208" y="3080274"/>
            <a:ext cx="3215472" cy="37777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4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62" y="76671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Protein Synthesis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80375" y="1330734"/>
            <a:ext cx="3863971" cy="48838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Once AUG start is found: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Charged </a:t>
            </a:r>
            <a:r>
              <a:rPr lang="en-US" dirty="0" err="1" smtClean="0"/>
              <a:t>tRNA</a:t>
            </a:r>
            <a:r>
              <a:rPr lang="en-US" dirty="0" smtClean="0"/>
              <a:t> is recruited based on codon/anticodon pairing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Ribosome catalyzes peptide bond formation: </a:t>
            </a:r>
            <a:r>
              <a:rPr lang="en-US" b="1" dirty="0" smtClean="0"/>
              <a:t>in P site</a:t>
            </a:r>
          </a:p>
          <a:p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Large subunit </a:t>
            </a:r>
            <a:r>
              <a:rPr lang="en-US" dirty="0" err="1" smtClean="0"/>
              <a:t>translocates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moving Met </a:t>
            </a:r>
            <a:r>
              <a:rPr lang="en-US" dirty="0" err="1" smtClean="0">
                <a:sym typeface="Wingdings"/>
              </a:rPr>
              <a:t>tRNA</a:t>
            </a:r>
            <a:r>
              <a:rPr lang="en-US" dirty="0" smtClean="0">
                <a:sym typeface="Wingdings"/>
              </a:rPr>
              <a:t> to E site and first amino acid </a:t>
            </a:r>
            <a:r>
              <a:rPr lang="en-US" dirty="0" err="1" smtClean="0">
                <a:sym typeface="Wingdings"/>
              </a:rPr>
              <a:t>tRNA</a:t>
            </a:r>
            <a:r>
              <a:rPr lang="en-US" dirty="0" smtClean="0">
                <a:sym typeface="Wingdings"/>
              </a:rPr>
              <a:t> to P site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Small subunit </a:t>
            </a:r>
            <a:r>
              <a:rPr lang="en-US" dirty="0" err="1" smtClean="0">
                <a:sym typeface="Wingdings"/>
              </a:rPr>
              <a:t>translocates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err="1" smtClean="0">
                <a:sym typeface="Wingdings"/>
              </a:rPr>
              <a:t>tRNA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in E site </a:t>
            </a:r>
            <a:r>
              <a:rPr lang="en-US" dirty="0" smtClean="0">
                <a:sym typeface="Wingdings"/>
              </a:rPr>
              <a:t>is ejected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New charged </a:t>
            </a:r>
            <a:r>
              <a:rPr lang="en-US" dirty="0" err="1" smtClean="0">
                <a:sym typeface="Wingdings"/>
              </a:rPr>
              <a:t>tRNA</a:t>
            </a:r>
            <a:r>
              <a:rPr lang="en-US" dirty="0" smtClean="0">
                <a:sym typeface="Wingdings"/>
              </a:rPr>
              <a:t> is recruited to the </a:t>
            </a:r>
            <a:r>
              <a:rPr lang="en-US" b="1" dirty="0" smtClean="0">
                <a:sym typeface="Wingdings"/>
              </a:rPr>
              <a:t>A site </a:t>
            </a:r>
            <a:r>
              <a:rPr lang="en-US" dirty="0" smtClean="0">
                <a:sym typeface="Wingdings"/>
              </a:rPr>
              <a:t>based on codon/anticodon pairing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Repeat 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endParaRPr lang="en-US" dirty="0"/>
          </a:p>
        </p:txBody>
      </p:sp>
      <p:pic>
        <p:nvPicPr>
          <p:cNvPr id="6" name="Picture 2" descr="figure_07_36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8"/>
          <a:stretch/>
        </p:blipFill>
        <p:spPr bwMode="auto">
          <a:xfrm>
            <a:off x="252215" y="1445567"/>
            <a:ext cx="2701694" cy="438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figure_07_3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00" b="3215"/>
          <a:stretch/>
        </p:blipFill>
        <p:spPr bwMode="auto">
          <a:xfrm>
            <a:off x="6870033" y="386399"/>
            <a:ext cx="2273968" cy="642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70033" y="386399"/>
            <a:ext cx="2185310" cy="25081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2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62" y="76671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Protein Synthesis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80375" y="1067271"/>
            <a:ext cx="3863971" cy="4883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Synthesis continues until UAG codon is reached</a:t>
            </a:r>
          </a:p>
          <a:p>
            <a:r>
              <a:rPr lang="en-US" sz="2200" dirty="0" smtClean="0">
                <a:sym typeface="Wingdings"/>
              </a:rPr>
              <a:t>UAG = STOP</a:t>
            </a:r>
          </a:p>
          <a:p>
            <a:r>
              <a:rPr lang="en-US" sz="2200" dirty="0" smtClean="0">
                <a:sym typeface="Wingdings"/>
              </a:rPr>
              <a:t>Release factor is recruited</a:t>
            </a:r>
          </a:p>
          <a:p>
            <a:r>
              <a:rPr lang="en-US" sz="2200" dirty="0" smtClean="0">
                <a:sym typeface="Wingdings"/>
              </a:rPr>
              <a:t>Polypeptide chain is released</a:t>
            </a:r>
          </a:p>
          <a:p>
            <a:r>
              <a:rPr lang="en-US" sz="2200" dirty="0" smtClean="0">
                <a:sym typeface="Wingdings"/>
              </a:rPr>
              <a:t>Ribosome dissociates</a:t>
            </a:r>
          </a:p>
          <a:p>
            <a:pPr lvl="1"/>
            <a:r>
              <a:rPr lang="en-US" sz="2200" dirty="0" smtClean="0">
                <a:sym typeface="Wingdings"/>
              </a:rPr>
              <a:t>Enzyme: free ribosome can be recycled and reused</a:t>
            </a:r>
          </a:p>
          <a:p>
            <a:endParaRPr lang="en-US" sz="2200" dirty="0"/>
          </a:p>
        </p:txBody>
      </p:sp>
      <p:pic>
        <p:nvPicPr>
          <p:cNvPr id="8" name="Picture 3" descr="figure 7-3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29" b="3001"/>
          <a:stretch/>
        </p:blipFill>
        <p:spPr bwMode="auto">
          <a:xfrm>
            <a:off x="156305" y="386399"/>
            <a:ext cx="2160727" cy="638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95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611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RNA</a:t>
            </a:r>
            <a:r>
              <a:rPr lang="en-US" sz="3600" dirty="0"/>
              <a:t>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85496"/>
            <a:ext cx="8229600" cy="550604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RNA is read in sets of 3 nucleotides = codon</a:t>
            </a:r>
          </a:p>
          <a:p>
            <a:r>
              <a:rPr lang="en-US" sz="2000" dirty="0" smtClean="0"/>
              <a:t>Each amino acid is coded for by one or more codon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UGUAGAUUCCUUUAUAUCUGA</a:t>
            </a:r>
          </a:p>
          <a:p>
            <a:pPr marL="0" indent="0">
              <a:buNone/>
            </a:pPr>
            <a:r>
              <a:rPr lang="en-US" sz="2000" dirty="0" err="1" smtClean="0"/>
              <a:t>Cys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Arg</a:t>
            </a:r>
            <a:r>
              <a:rPr lang="en-US" sz="2000" dirty="0" smtClean="0"/>
              <a:t>  </a:t>
            </a:r>
            <a:r>
              <a:rPr lang="en-US" sz="2000" dirty="0" err="1" smtClean="0"/>
              <a:t>Phe</a:t>
            </a:r>
            <a:r>
              <a:rPr lang="en-US" sz="2000" dirty="0" smtClean="0"/>
              <a:t>  </a:t>
            </a:r>
            <a:r>
              <a:rPr lang="en-US" sz="2000" dirty="0" err="1" smtClean="0"/>
              <a:t>Leu</a:t>
            </a:r>
            <a:r>
              <a:rPr lang="en-US" sz="2000" dirty="0" smtClean="0"/>
              <a:t>  Tyr </a:t>
            </a:r>
            <a:r>
              <a:rPr lang="en-US" sz="2000" dirty="0"/>
              <a:t> </a:t>
            </a:r>
            <a:r>
              <a:rPr lang="en-US" sz="2000" dirty="0" smtClean="0"/>
              <a:t> Ile   STOP</a:t>
            </a:r>
          </a:p>
        </p:txBody>
      </p:sp>
      <p:pic>
        <p:nvPicPr>
          <p:cNvPr id="3" name="Picture 2" descr="figure_07_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9"/>
          <a:stretch/>
        </p:blipFill>
        <p:spPr bwMode="auto">
          <a:xfrm>
            <a:off x="304800" y="1862883"/>
            <a:ext cx="8531225" cy="152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7730" y="3924647"/>
            <a:ext cx="630386" cy="324239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52135" y="2438550"/>
            <a:ext cx="331005" cy="135100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28116" y="3924647"/>
            <a:ext cx="553927" cy="324239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1038" y="1922206"/>
            <a:ext cx="331005" cy="1351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91659" y="2438550"/>
            <a:ext cx="331005" cy="135100"/>
          </a:xfrm>
          <a:prstGeom prst="rect">
            <a:avLst/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48268" y="3924647"/>
            <a:ext cx="553927" cy="324239"/>
          </a:xfrm>
          <a:prstGeom prst="rect">
            <a:avLst/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88686" y="3928437"/>
            <a:ext cx="553927" cy="324239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21369" y="2584195"/>
            <a:ext cx="331005" cy="13510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16378" y="2573650"/>
            <a:ext cx="331005" cy="135100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56119" y="3929262"/>
            <a:ext cx="553927" cy="324239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10046" y="3937667"/>
            <a:ext cx="553927" cy="324239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70099" y="2449095"/>
            <a:ext cx="331005" cy="135100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755657" y="3916733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0"/>
              <a:buChar char="ß"/>
            </a:pPr>
            <a:r>
              <a:rPr lang="en-US" dirty="0" smtClean="0"/>
              <a:t>mRNA sequence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55657" y="4248886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0"/>
              <a:buChar char="ß"/>
            </a:pPr>
            <a:r>
              <a:rPr lang="en-US" dirty="0" smtClean="0"/>
              <a:t>Translated protein sequence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520150" y="3411268"/>
            <a:ext cx="3807100" cy="510414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Ribosome translates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1459" y="5362769"/>
            <a:ext cx="8555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What happens if a single base in the DNA/mRNA template is mutated/deleted/skipped?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3495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 animBg="1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611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RNA: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6137" y="985496"/>
            <a:ext cx="8229600" cy="550604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RNA is read in sets of 3 nucleotides = codon</a:t>
            </a:r>
          </a:p>
          <a:p>
            <a:r>
              <a:rPr lang="en-US" sz="2000" dirty="0" smtClean="0"/>
              <a:t>Each amino acid is coded for by one or more codon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UGUAGAUUCCUUUAUAUCUGA</a:t>
            </a:r>
          </a:p>
          <a:p>
            <a:pPr marL="0" indent="0">
              <a:buNone/>
            </a:pPr>
            <a:r>
              <a:rPr lang="en-US" sz="2000" dirty="0" err="1" smtClean="0"/>
              <a:t>Cys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Arg</a:t>
            </a:r>
            <a:r>
              <a:rPr lang="en-US" sz="2000" dirty="0" smtClean="0"/>
              <a:t>  </a:t>
            </a:r>
            <a:r>
              <a:rPr lang="en-US" sz="2000" dirty="0" err="1" smtClean="0"/>
              <a:t>Phe</a:t>
            </a:r>
            <a:r>
              <a:rPr lang="en-US" sz="2000" dirty="0" smtClean="0"/>
              <a:t>  </a:t>
            </a:r>
            <a:r>
              <a:rPr lang="en-US" sz="2000" dirty="0" err="1" smtClean="0"/>
              <a:t>Leu</a:t>
            </a:r>
            <a:r>
              <a:rPr lang="en-US" sz="2000" dirty="0" smtClean="0"/>
              <a:t>  Tyr </a:t>
            </a:r>
            <a:r>
              <a:rPr lang="en-US" sz="2000" dirty="0"/>
              <a:t> </a:t>
            </a:r>
            <a:r>
              <a:rPr lang="en-US" sz="2000" dirty="0" smtClean="0"/>
              <a:t> Ile   STOP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UGUAGAUUCCUUUAUAUCUGA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Val   Asp  </a:t>
            </a:r>
            <a:r>
              <a:rPr lang="en-US" sz="2000" dirty="0" err="1" smtClean="0"/>
              <a:t>Ser</a:t>
            </a:r>
            <a:r>
              <a:rPr lang="en-US" sz="2000" dirty="0" smtClean="0"/>
              <a:t>  </a:t>
            </a:r>
            <a:r>
              <a:rPr lang="en-US" sz="2000" dirty="0" err="1" smtClean="0"/>
              <a:t>Phe</a:t>
            </a:r>
            <a:r>
              <a:rPr lang="en-US" sz="2000" dirty="0" smtClean="0"/>
              <a:t>  Ile   </a:t>
            </a:r>
            <a:r>
              <a:rPr lang="en-US" sz="2000" dirty="0" err="1" smtClean="0"/>
              <a:t>Ser</a:t>
            </a:r>
            <a:r>
              <a:rPr lang="en-US" sz="2000" dirty="0" smtClean="0"/>
              <a:t>….</a:t>
            </a:r>
            <a:endParaRPr lang="en-US" sz="2000" dirty="0"/>
          </a:p>
        </p:txBody>
      </p:sp>
      <p:pic>
        <p:nvPicPr>
          <p:cNvPr id="3" name="Picture 2" descr="figure_07_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9"/>
          <a:stretch/>
        </p:blipFill>
        <p:spPr bwMode="auto">
          <a:xfrm>
            <a:off x="304800" y="1862883"/>
            <a:ext cx="8531225" cy="152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62010" y="5040045"/>
            <a:ext cx="564464" cy="324239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00607" y="2178895"/>
            <a:ext cx="331005" cy="135100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26474" y="5047625"/>
            <a:ext cx="564464" cy="324239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16634" y="2581230"/>
            <a:ext cx="331005" cy="1351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65407" y="5053065"/>
            <a:ext cx="564464" cy="324239"/>
          </a:xfrm>
          <a:prstGeom prst="rect">
            <a:avLst/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45271" y="2313995"/>
            <a:ext cx="331005" cy="135100"/>
          </a:xfrm>
          <a:prstGeom prst="rect">
            <a:avLst/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12741" y="2581230"/>
            <a:ext cx="331005" cy="13510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96097" y="5053065"/>
            <a:ext cx="564464" cy="324239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33541" y="5057190"/>
            <a:ext cx="564464" cy="324239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64160" y="2313995"/>
            <a:ext cx="331005" cy="13510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77740" y="5054560"/>
            <a:ext cx="564464" cy="324239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19882" y="2588810"/>
            <a:ext cx="331005" cy="135100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7685" y="3747383"/>
            <a:ext cx="281145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Small changes in the DNA or mRNA sequence can have dramatic effects on the polypeptide being made!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Frame shift</a:t>
            </a:r>
            <a:r>
              <a:rPr lang="en-US" dirty="0" smtClean="0"/>
              <a:t> mutation can change every downstream codon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86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691"/>
            <a:ext cx="8229600" cy="990600"/>
          </a:xfrm>
        </p:spPr>
        <p:txBody>
          <a:bodyPr/>
          <a:lstStyle/>
          <a:p>
            <a:r>
              <a:rPr lang="en-US" dirty="0" smtClean="0"/>
              <a:t>mRNA: a crowded highway!</a:t>
            </a:r>
            <a:endParaRPr lang="en-US" dirty="0"/>
          </a:p>
        </p:txBody>
      </p:sp>
      <p:pic>
        <p:nvPicPr>
          <p:cNvPr id="5" name="Picture 2" descr="figure_07_3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93" b="3627"/>
          <a:stretch/>
        </p:blipFill>
        <p:spPr bwMode="auto">
          <a:xfrm>
            <a:off x="457200" y="2177530"/>
            <a:ext cx="2751517" cy="314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ig-08-21-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6" b="16387"/>
          <a:stretch/>
        </p:blipFill>
        <p:spPr>
          <a:xfrm>
            <a:off x="3430829" y="3688222"/>
            <a:ext cx="5567091" cy="30600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291"/>
            <a:ext cx="7790892" cy="50958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Multiple ribosomes can bind sequentially </a:t>
            </a:r>
            <a:r>
              <a:rPr lang="en-US" dirty="0" smtClean="0">
                <a:sym typeface="Wingdings"/>
              </a:rPr>
              <a:t> multiple copies of the protein simultaneously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                                       AND the peptide begins folding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                                       while still being translated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		-associated chaperones    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9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456"/>
            <a:ext cx="82296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From DNA to protein: </a:t>
            </a:r>
            <a:br>
              <a:rPr lang="en-US" sz="3600" dirty="0" smtClean="0"/>
            </a:br>
            <a:r>
              <a:rPr lang="en-US" sz="3600" dirty="0" smtClean="0"/>
              <a:t>Draw from transcription to translation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groups of ~4</a:t>
            </a:r>
          </a:p>
          <a:p>
            <a:r>
              <a:rPr lang="en-US" dirty="0" smtClean="0"/>
              <a:t>5 min or less!</a:t>
            </a:r>
          </a:p>
        </p:txBody>
      </p:sp>
    </p:spTree>
    <p:extLst>
      <p:ext uri="{BB962C8B-B14F-4D97-AF65-F5344CB8AC3E}">
        <p14:creationId xmlns:p14="http://schemas.microsoft.com/office/powerpoint/2010/main" val="1318494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ure_07_4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44"/>
          <a:stretch/>
        </p:blipFill>
        <p:spPr bwMode="auto">
          <a:xfrm>
            <a:off x="78808" y="1542139"/>
            <a:ext cx="4455320" cy="517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4014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From DNA to protein: </a:t>
            </a:r>
            <a:br>
              <a:rPr lang="en-US" sz="3600" dirty="0" smtClean="0"/>
            </a:br>
            <a:r>
              <a:rPr lang="en-US" sz="3600" dirty="0" smtClean="0"/>
              <a:t>Draw from transcription to translation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6552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90718" y="343717"/>
            <a:ext cx="8989781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Consider the process to go from DNA to protein:</a:t>
            </a:r>
            <a:br>
              <a:rPr lang="en-US" dirty="0" smtClean="0">
                <a:latin typeface="Calibri" charset="0"/>
                <a:ea typeface="MS PGothic" charset="0"/>
              </a:rPr>
            </a:br>
            <a:endParaRPr lang="en-US" dirty="0">
              <a:solidFill>
                <a:schemeClr val="tx1"/>
              </a:solidFill>
              <a:latin typeface="Calibri" charset="0"/>
              <a:ea typeface="MS P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02930" y="1553452"/>
            <a:ext cx="44699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mRNA: 1 RNA molecule</a:t>
            </a:r>
          </a:p>
          <a:p>
            <a:endParaRPr lang="en-US" sz="2400" dirty="0"/>
          </a:p>
          <a:p>
            <a:r>
              <a:rPr lang="en-US" sz="2400" dirty="0" err="1" smtClean="0"/>
              <a:t>Splicesome</a:t>
            </a:r>
            <a:r>
              <a:rPr lang="en-US" sz="2400" dirty="0" smtClean="0"/>
              <a:t>: 5 RNA molecules</a:t>
            </a:r>
          </a:p>
          <a:p>
            <a:endParaRPr lang="en-US" sz="2400" dirty="0"/>
          </a:p>
          <a:p>
            <a:r>
              <a:rPr lang="en-US" sz="2400" dirty="0" smtClean="0"/>
              <a:t>Ribosome: 4 RNA molecules</a:t>
            </a:r>
          </a:p>
          <a:p>
            <a:endParaRPr lang="en-US" sz="2400" dirty="0"/>
          </a:p>
          <a:p>
            <a:r>
              <a:rPr lang="en-US" sz="2400" u="sng" dirty="0" smtClean="0"/>
              <a:t>Initiator </a:t>
            </a:r>
            <a:r>
              <a:rPr lang="en-US" sz="2400" u="sng" dirty="0" err="1" smtClean="0"/>
              <a:t>tRNA</a:t>
            </a:r>
            <a:r>
              <a:rPr lang="en-US" sz="2400" u="sng" dirty="0" smtClean="0"/>
              <a:t>: 1 RNA molecule</a:t>
            </a:r>
          </a:p>
          <a:p>
            <a:endParaRPr lang="en-US" sz="2400" u="sng" dirty="0"/>
          </a:p>
          <a:p>
            <a:r>
              <a:rPr lang="en-US" sz="2400" dirty="0" smtClean="0"/>
              <a:t>Total = 10 RNA molecules to </a:t>
            </a:r>
            <a:r>
              <a:rPr lang="en-US" sz="2400" i="1" dirty="0" smtClean="0"/>
              <a:t>initiate</a:t>
            </a:r>
            <a:r>
              <a:rPr lang="en-US" sz="2400" dirty="0" smtClean="0"/>
              <a:t> translation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9" name="Picture 2" descr="figure_07_4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44"/>
          <a:stretch/>
        </p:blipFill>
        <p:spPr bwMode="auto">
          <a:xfrm>
            <a:off x="78808" y="1228753"/>
            <a:ext cx="4455320" cy="517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849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6_25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2"/>
          <a:stretch/>
        </p:blipFill>
        <p:spPr bwMode="auto">
          <a:xfrm>
            <a:off x="3839024" y="2100291"/>
            <a:ext cx="5304976" cy="475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6" name="Picture 2" descr="figure_06_23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 bwMode="auto">
          <a:xfrm>
            <a:off x="108231" y="985193"/>
            <a:ext cx="4805861" cy="1999962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677" y="3265542"/>
            <a:ext cx="39096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Depurination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 removes adenine or guanine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Similar but much less common with </a:t>
            </a:r>
            <a:r>
              <a:rPr lang="en-US" sz="2000" dirty="0" err="1" smtClean="0">
                <a:sym typeface="Wingdings"/>
              </a:rPr>
              <a:t>pyrimidines</a:t>
            </a:r>
            <a:endParaRPr lang="en-US" sz="2000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Does not disturb the backbone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Results in nucleotide gaps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When replicated, new strands have </a:t>
            </a:r>
            <a:r>
              <a:rPr lang="en-US" sz="2000" dirty="0" smtClean="0">
                <a:solidFill>
                  <a:srgbClr val="D2533C"/>
                </a:solidFill>
              </a:rPr>
              <a:t>deletion </a:t>
            </a:r>
            <a:r>
              <a:rPr lang="en-US" sz="2000" dirty="0" smtClean="0"/>
              <a:t>of bases</a:t>
            </a:r>
            <a:endParaRPr lang="en-US" sz="2000" dirty="0">
              <a:solidFill>
                <a:srgbClr val="D2533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9501" y="64737"/>
            <a:ext cx="8229600" cy="990600"/>
          </a:xfrm>
        </p:spPr>
        <p:txBody>
          <a:bodyPr/>
          <a:lstStyle/>
          <a:p>
            <a:r>
              <a:rPr lang="en-US" dirty="0" smtClean="0"/>
              <a:t>Internal assaults on DNA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16447" y="2195680"/>
            <a:ext cx="203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Result of chemical reaction with acidic metabolites 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6045115" y="1563007"/>
            <a:ext cx="3187425" cy="5294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6_25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9"/>
          <a:stretch/>
        </p:blipFill>
        <p:spPr bwMode="auto">
          <a:xfrm>
            <a:off x="4299961" y="2500222"/>
            <a:ext cx="4844039" cy="437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4" name="Picture 2" descr="figure_06_23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6"/>
          <a:stretch/>
        </p:blipFill>
        <p:spPr bwMode="auto">
          <a:xfrm>
            <a:off x="93117" y="1231824"/>
            <a:ext cx="4790740" cy="2243394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118" y="3836782"/>
            <a:ext cx="42068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Deamination </a:t>
            </a:r>
            <a:r>
              <a:rPr lang="en-US" sz="2000" dirty="0" smtClean="0">
                <a:sym typeface="Wingdings"/>
              </a:rPr>
              <a:t> removes an amino group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Alters hydrogen bonding and allows pairing with different bases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When replicated, new strands have wrong base = </a:t>
            </a:r>
            <a:r>
              <a:rPr lang="en-US" sz="2000" dirty="0" smtClean="0">
                <a:solidFill>
                  <a:schemeClr val="tx2"/>
                </a:solidFill>
                <a:sym typeface="Wingdings"/>
              </a:rPr>
              <a:t>mutation</a:t>
            </a:r>
            <a:endParaRPr lang="en-US" sz="2000" dirty="0">
              <a:solidFill>
                <a:schemeClr val="tx2"/>
              </a:solidFill>
              <a:sym typeface="Wingdings"/>
            </a:endParaRP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457200" y="64737"/>
            <a:ext cx="8229600" cy="990600"/>
          </a:xfrm>
        </p:spPr>
        <p:txBody>
          <a:bodyPr/>
          <a:lstStyle/>
          <a:p>
            <a:r>
              <a:rPr lang="en-US" dirty="0" smtClean="0"/>
              <a:t>Defects from internal sources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21395" y="1489741"/>
            <a:ext cx="2708089" cy="53682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3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figure_06_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79" y="1907827"/>
            <a:ext cx="6650537" cy="288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154"/>
            <a:ext cx="8229600" cy="990600"/>
          </a:xfrm>
        </p:spPr>
        <p:txBody>
          <a:bodyPr/>
          <a:lstStyle/>
          <a:p>
            <a:r>
              <a:rPr lang="en-US" dirty="0" smtClean="0"/>
              <a:t>Defects caused by external 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766" y="5269764"/>
            <a:ext cx="8558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Pyrimidine dimers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smtClean="0"/>
              <a:t>UV light can induce covalent crosslinks between adjacent thymidine nucleotides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Can stall the replication machinery and prevent completion of replication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41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5450"/>
            <a:ext cx="8229600" cy="990600"/>
          </a:xfrm>
        </p:spPr>
        <p:txBody>
          <a:bodyPr/>
          <a:lstStyle/>
          <a:p>
            <a:r>
              <a:rPr lang="en-US" dirty="0" smtClean="0"/>
              <a:t>Identifying and fixing errors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1" y="1096585"/>
            <a:ext cx="5214676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Errors:</a:t>
            </a:r>
          </a:p>
          <a:p>
            <a:pPr lvl="1"/>
            <a:r>
              <a:rPr lang="en-US" dirty="0"/>
              <a:t>Base </a:t>
            </a:r>
            <a:r>
              <a:rPr lang="en-US" dirty="0" err="1"/>
              <a:t>mis</a:t>
            </a:r>
            <a:r>
              <a:rPr lang="en-US" dirty="0"/>
              <a:t>-matching </a:t>
            </a:r>
            <a:endParaRPr lang="en-US" dirty="0" smtClean="0"/>
          </a:p>
          <a:p>
            <a:pPr lvl="2"/>
            <a:r>
              <a:rPr lang="en-US" dirty="0" smtClean="0"/>
              <a:t>DNA </a:t>
            </a:r>
            <a:r>
              <a:rPr lang="en-US" dirty="0"/>
              <a:t>polymerase errors, or DNA damage before </a:t>
            </a:r>
            <a:r>
              <a:rPr lang="en-US" dirty="0" smtClean="0"/>
              <a:t>replication</a:t>
            </a:r>
            <a:endParaRPr lang="en-US" dirty="0"/>
          </a:p>
          <a:p>
            <a:pPr lvl="1"/>
            <a:r>
              <a:rPr lang="en-US" dirty="0"/>
              <a:t>Stalled replication </a:t>
            </a:r>
            <a:endParaRPr lang="en-US" dirty="0" smtClean="0"/>
          </a:p>
          <a:p>
            <a:pPr lvl="2"/>
            <a:r>
              <a:rPr lang="en-US" dirty="0" smtClean="0"/>
              <a:t>DNA crosslinks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fix:</a:t>
            </a:r>
          </a:p>
          <a:p>
            <a:pPr lvl="1"/>
            <a:r>
              <a:rPr lang="en-US" dirty="0" smtClean="0"/>
              <a:t>Remove the damage</a:t>
            </a:r>
          </a:p>
          <a:p>
            <a:pPr lvl="1"/>
            <a:r>
              <a:rPr lang="en-US" dirty="0" smtClean="0"/>
              <a:t>Use other strand as a template to repair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Nucleases cleave the backbone to remove damaged nucleotide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DNA polymerase fills the gap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Ligase seals the nick in backbone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2" descr="figure_06_2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5" b="27208"/>
          <a:stretch/>
        </p:blipFill>
        <p:spPr bwMode="auto">
          <a:xfrm>
            <a:off x="5970741" y="945141"/>
            <a:ext cx="3148835" cy="55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29083" y="4793241"/>
            <a:ext cx="134045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Similar to </a:t>
            </a:r>
            <a:r>
              <a:rPr lang="en-US" dirty="0" err="1" smtClean="0">
                <a:solidFill>
                  <a:srgbClr val="0000FF"/>
                </a:solidFill>
              </a:rPr>
              <a:t>okazaki</a:t>
            </a:r>
            <a:r>
              <a:rPr lang="en-US" dirty="0" smtClean="0">
                <a:solidFill>
                  <a:srgbClr val="0000FF"/>
                </a:solidFill>
              </a:rPr>
              <a:t> fragment processing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4331314" y="5316613"/>
            <a:ext cx="226801" cy="423310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1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6_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"/>
          <a:stretch/>
        </p:blipFill>
        <p:spPr bwMode="auto">
          <a:xfrm>
            <a:off x="365278" y="375128"/>
            <a:ext cx="8531225" cy="348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279" y="3908144"/>
            <a:ext cx="471514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Damage must be identified and repaired BEFORE a new round of replication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5987638" y="907093"/>
            <a:ext cx="3024059" cy="3174825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4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5fe9860-d5ca-44c6-83d5-8c840352053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92aa630-65cb-4eb1-93ee-3b7af347043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22EEBF578A349569C28FAD06A2D5991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1D577C50BDE04FDFBD935312C380D397&lt;/guid&gt;&lt;date&gt;3/30/2016 04:26:32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22EEBF578A349569C28FAD06A2D5991&lt;/guid&gt;&lt;repollguid&gt;4AD6E0A0267D4F7781F0E86229DA6517&lt;/repollguid&gt;&lt;sourceid&gt;7F29B0CC3EF94E7AAE8FEC25372B89AC&lt;/sourceid&gt;&lt;questiontext&gt;Consider the process to go from DNA to protein:&lt;/questiontext&gt;&lt;showresults&gt;True&lt;/showresults&gt;&lt;responsegrid&gt;0&lt;/responsegrid&gt;&lt;countdowntime&gt;30&lt;/countdowntime&gt;&lt;correctvalue&gt;1&lt;/correctvalue&gt;&lt;incorrectvalue&gt;1&lt;/incorrectvalue&gt;&lt;responselimit&gt;1&lt;/responselimit&gt;&lt;bulletstyle&gt;2&lt;/bulletstyle&gt;&lt;answers&gt;&lt;answer&gt;&lt;guid&gt;E385E0EA061147C788A2F248FC68067E&lt;/guid&gt;&lt;answertext&gt;1&lt;/answertext&gt;&lt;valuetype&gt;-1&lt;/valuetype&gt;&lt;/answer&gt;&lt;answer&gt;&lt;guid&gt;EFF31EF097FB4916B44B86A043E18275&lt;/guid&gt;&lt;answertext&gt;3&lt;/answertext&gt;&lt;valuetype&gt;-1&lt;/valuetype&gt;&lt;/answer&gt;&lt;answer&gt;&lt;guid&gt;2F8B2366F81D4D73B04669AD1EA768C7&lt;/guid&gt;&lt;answertext&gt;10&lt;/answertext&gt;&lt;valuetype&gt;1&lt;/valuetype&gt;&lt;/answer&gt;&lt;answer&gt;&lt;guid&gt;8950250C4871441880E89C5477211A3C&lt;/guid&gt;&lt;answertext&gt;40+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1913</Words>
  <Application>Microsoft Macintosh PowerPoint</Application>
  <PresentationFormat>On-screen Show (4:3)</PresentationFormat>
  <Paragraphs>355</Paragraphs>
  <Slides>49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Clarity</vt:lpstr>
      <vt:lpstr>1_Clarity</vt:lpstr>
      <vt:lpstr>Chapter 6 &amp; 7 Objectives</vt:lpstr>
      <vt:lpstr>Dna damage</vt:lpstr>
      <vt:lpstr>Assault on your genome</vt:lpstr>
      <vt:lpstr>Common types of damage</vt:lpstr>
      <vt:lpstr>Internal assaults on DNA</vt:lpstr>
      <vt:lpstr>Defects from internal sources</vt:lpstr>
      <vt:lpstr>Defects caused by external sources</vt:lpstr>
      <vt:lpstr>Identifying and fixing errors</vt:lpstr>
      <vt:lpstr>PowerPoint Presentation</vt:lpstr>
      <vt:lpstr>PowerPoint Presentation</vt:lpstr>
      <vt:lpstr>Common types of damage</vt:lpstr>
      <vt:lpstr>Double strand breaks</vt:lpstr>
      <vt:lpstr>Repair pathway depends on cell cycle</vt:lpstr>
      <vt:lpstr>Homologous recombination</vt:lpstr>
      <vt:lpstr>PowerPoint Presentation</vt:lpstr>
      <vt:lpstr>PowerPoint Presentation</vt:lpstr>
      <vt:lpstr>Dna to rna</vt:lpstr>
      <vt:lpstr>PowerPoint Presentation</vt:lpstr>
      <vt:lpstr>PowerPoint Presentation</vt:lpstr>
      <vt:lpstr>PowerPoint Presentation</vt:lpstr>
      <vt:lpstr>PowerPoint Presentation</vt:lpstr>
      <vt:lpstr>Base pairing for 3 D structure</vt:lpstr>
      <vt:lpstr>Polymerase to make RNA</vt:lpstr>
      <vt:lpstr>Knowing when to stop</vt:lpstr>
      <vt:lpstr>Complex transcription in eukaryotic cells </vt:lpstr>
      <vt:lpstr>Regulating protein levels</vt:lpstr>
      <vt:lpstr>Regulating protein levels</vt:lpstr>
      <vt:lpstr>Initiating transcription</vt:lpstr>
      <vt:lpstr>Initiating transcription</vt:lpstr>
      <vt:lpstr>On to make protein?</vt:lpstr>
      <vt:lpstr>RNA processing</vt:lpstr>
      <vt:lpstr>More processing….</vt:lpstr>
      <vt:lpstr>Splicing exons</vt:lpstr>
      <vt:lpstr>Variation with alternative splicing</vt:lpstr>
      <vt:lpstr>RNA transcription-</vt:lpstr>
      <vt:lpstr>Protein translation</vt:lpstr>
      <vt:lpstr>Ribosome synthesizes protein</vt:lpstr>
      <vt:lpstr>Ribosome is an enzyme complex</vt:lpstr>
      <vt:lpstr>Reading and translating mRNA’s code</vt:lpstr>
      <vt:lpstr>tRNAs match amino acids to mRNA sequence</vt:lpstr>
      <vt:lpstr>Protein Synthesis</vt:lpstr>
      <vt:lpstr>Protein Synthesis</vt:lpstr>
      <vt:lpstr>Protein Synthesis</vt:lpstr>
      <vt:lpstr>Decoding RNA:</vt:lpstr>
      <vt:lpstr>Decoding RNA:</vt:lpstr>
      <vt:lpstr>mRNA: a crowded highway!</vt:lpstr>
      <vt:lpstr>From DNA to protein:  Draw from transcription to translation</vt:lpstr>
      <vt:lpstr>PowerPoint Presentation</vt:lpstr>
      <vt:lpstr>Consider the process to go from DNA to protein: 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Amity Manning</dc:creator>
  <cp:lastModifiedBy>Amity Manning</cp:lastModifiedBy>
  <cp:revision>40</cp:revision>
  <cp:lastPrinted>2016-03-29T04:06:21Z</cp:lastPrinted>
  <dcterms:created xsi:type="dcterms:W3CDTF">2016-03-28T19:51:50Z</dcterms:created>
  <dcterms:modified xsi:type="dcterms:W3CDTF">2018-03-29T01:35:23Z</dcterms:modified>
</cp:coreProperties>
</file>